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sv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svg"  /><Relationship Id="rId4" Type="http://schemas.openxmlformats.org/officeDocument/2006/relationships/image" Target="../media/image12.png"  /><Relationship Id="rId5" Type="http://schemas.openxmlformats.org/officeDocument/2006/relationships/image" Target="../media/image13.svg"  /><Relationship Id="rId6" Type="http://schemas.openxmlformats.org/officeDocument/2006/relationships/image" Target="../media/image14.png"  /><Relationship Id="rId7" Type="http://schemas.openxmlformats.org/officeDocument/2006/relationships/image" Target="../media/image15.svg"  /><Relationship Id="rId8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sv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svg"  /><Relationship Id="rId4" Type="http://schemas.openxmlformats.org/officeDocument/2006/relationships/image" Target="../media/image2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svg"  /><Relationship Id="rId4" Type="http://schemas.openxmlformats.org/officeDocument/2006/relationships/image" Target="../media/image23.png"  /><Relationship Id="rId5" Type="http://schemas.openxmlformats.org/officeDocument/2006/relationships/image" Target="../media/image24.svg"  /><Relationship Id="rId6" Type="http://schemas.openxmlformats.org/officeDocument/2006/relationships/image" Target="../media/image25.png"  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065796"/>
            <a:ext cx="938646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</a:rPr>
              <a:t>RC카 제작 계획서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2916"/>
            <a:ext cx="39961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23 .09. 11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9668"/>
            <a:ext cx="39961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MIOT 응용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028750" y="223846"/>
            <a:ext cx="290353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ea typeface="Poppins Medium"/>
              </a:rPr>
              <a:t>조원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55767" y="761056"/>
            <a:ext cx="357651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1922007_김정민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        2151098_이혜진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2151083_최지우</a:t>
            </a:r>
          </a:p>
          <a:p>
            <a:pPr algn="r">
              <a:lnSpc>
                <a:spcPts val="3359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716182" y="2176246"/>
            <a:ext cx="16855636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9178"/>
            <a:ext cx="7706775" cy="8597822"/>
          </a:xfrm>
          <a:custGeom>
            <a:avLst/>
            <a:gdLst/>
            <a:ahLst/>
            <a:cxnLst/>
            <a:rect r="r" b="b" t="t" l="l"/>
            <a:pathLst>
              <a:path h="8597822" w="7706775">
                <a:moveTo>
                  <a:pt x="0" y="0"/>
                </a:moveTo>
                <a:lnTo>
                  <a:pt x="7706775" y="0"/>
                </a:lnTo>
                <a:lnTo>
                  <a:pt x="7706775" y="8597822"/>
                </a:lnTo>
                <a:lnTo>
                  <a:pt x="0" y="859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802150" y="1233488"/>
          <a:ext cx="9117832" cy="8513222"/>
        </p:xfrm>
        <a:graphic>
          <a:graphicData uri="http://schemas.openxmlformats.org/drawingml/2006/table">
            <a:tbl>
              <a:tblPr/>
              <a:tblGrid>
                <a:gridCol w="4558916"/>
                <a:gridCol w="4558916"/>
              </a:tblGrid>
              <a:tr h="20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Medium"/>
                        </a:rPr>
                        <a:t>1922007 김정민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Poppins Medium"/>
                        </a:rPr>
                        <a:t>회로도 제작 코드 제작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Medium"/>
                        </a:rPr>
                        <a:t>2151098 이혜진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Poppins Medium"/>
                        </a:rPr>
                        <a:t>회로도 제작 코드 제작, 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Medium"/>
                        </a:rPr>
                        <a:t>2151083 최지우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Poppins Medium"/>
                        </a:rPr>
                        <a:t>리모컨 앱 제작 </a:t>
                      </a:r>
                      <a:endParaRPr lang="en-US" sz="1100"/>
                    </a:p>
                    <a:p>
                      <a:pPr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Medium"/>
                        </a:rPr>
                        <a:t>(블루투스)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7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oppins Medium"/>
                        </a:rPr>
                        <a:t>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Poppins Medium"/>
                        </a:rPr>
                        <a:t>보고서, 발표 준비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393076" y="1038225"/>
            <a:ext cx="1059275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 spc="89">
                <a:solidFill>
                  <a:srgbClr val="333333"/>
                </a:solidFill>
                <a:ea typeface="Poppins Medium"/>
              </a:rPr>
              <a:t>역할 분담 및 세부 계획 사항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885" y="1028700"/>
            <a:ext cx="53825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885" y="2047875"/>
            <a:ext cx="4363942" cy="2920979"/>
          </a:xfrm>
          <a:custGeom>
            <a:avLst/>
            <a:gdLst/>
            <a:ahLst/>
            <a:cxnLst/>
            <a:rect r="r" b="b" t="t" l="l"/>
            <a:pathLst>
              <a:path h="2920979" w="4363942">
                <a:moveTo>
                  <a:pt x="0" y="0"/>
                </a:moveTo>
                <a:lnTo>
                  <a:pt x="4363943" y="0"/>
                </a:lnTo>
                <a:lnTo>
                  <a:pt x="4363943" y="2920979"/>
                </a:lnTo>
                <a:lnTo>
                  <a:pt x="0" y="2920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077803" y="1849980"/>
          <a:ext cx="12939411" cy="8437020"/>
        </p:xfrm>
        <a:graphic>
          <a:graphicData uri="http://schemas.openxmlformats.org/drawingml/2006/table">
            <a:tbl>
              <a:tblPr/>
              <a:tblGrid>
                <a:gridCol w="6469706"/>
                <a:gridCol w="6469706"/>
              </a:tblGrid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.09 .04 (2주차)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계획서 작성, 역할 분담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51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.09 .11 (3주차)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들어가는 구성품 배송 온 것 확인 및 틀잡기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.09 .18 (4주차)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회로도 구상 및 제작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.09 .25 (5주차)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회로도 구상 및 제작 (코드)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.10 .9 (7주차)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리모컨 앱 설계 (블루투스 이용)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.10 .10 ~ 23 .10 .15 (8주차 이전)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발표 준비 및 보고서 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697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Poppins Medium"/>
                        </a:rPr>
                        <a:t>23 .10 .16 (8주차)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ea typeface="Poppins Medium"/>
                        </a:rPr>
                        <a:t>보고서 제출 및 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23885" y="1028700"/>
            <a:ext cx="53825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3076" y="1038225"/>
            <a:ext cx="1059275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9"/>
              </a:lnSpc>
            </a:pPr>
            <a:r>
              <a:rPr lang="en-US" sz="2899" spc="89">
                <a:solidFill>
                  <a:srgbClr val="333333"/>
                </a:solidFill>
                <a:ea typeface="Poppins Medium"/>
              </a:rPr>
              <a:t>역할 분담 및 세부 계획 사항</a:t>
            </a: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3885" y="2047875"/>
            <a:ext cx="4363942" cy="2920979"/>
          </a:xfrm>
          <a:custGeom>
            <a:avLst/>
            <a:gdLst/>
            <a:rect l="l" t="t" r="r" b="b"/>
            <a:pathLst>
              <a:path w="4363942" h="2920979">
                <a:moveTo>
                  <a:pt x="0" y="0"/>
                </a:moveTo>
                <a:lnTo>
                  <a:pt x="4363943" y="0"/>
                </a:lnTo>
                <a:lnTo>
                  <a:pt x="4363943" y="2920979"/>
                </a:lnTo>
                <a:lnTo>
                  <a:pt x="0" y="2920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3885" y="1028700"/>
            <a:ext cx="538253" cy="36195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2879"/>
              </a:lnSpc>
              <a:defRPr/>
            </a:pPr>
            <a:r>
              <a:rPr lang="en-US" sz="2400" spc="74">
                <a:solidFill>
                  <a:srgbClr val="333333"/>
                </a:solidFill>
                <a:latin typeface="Poppins Medium"/>
              </a:rPr>
              <a:t>V</a:t>
            </a:r>
            <a:endParaRPr lang="en-US" sz="2400" spc="74">
              <a:solidFill>
                <a:srgbClr val="333333"/>
              </a:solidFill>
              <a:latin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3076" y="1038225"/>
            <a:ext cx="10592755" cy="44767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479"/>
              </a:lnSpc>
              <a:defRPr/>
            </a:pPr>
            <a:r>
              <a:rPr lang="ko-KR" altLang="en-US" sz="2899" spc="89">
                <a:solidFill>
                  <a:srgbClr val="333333"/>
                </a:solidFill>
                <a:ea typeface="Poppins Medium"/>
              </a:rPr>
              <a:t>향후 추진 계획</a:t>
            </a:r>
            <a:endParaRPr lang="ko-KR" altLang="en-US" sz="2899" spc="89">
              <a:solidFill>
                <a:srgbClr val="333333"/>
              </a:solidFill>
              <a:ea typeface="Poppins Medium"/>
            </a:endParaRPr>
          </a:p>
        </p:txBody>
      </p:sp>
      <p:graphicFrame>
        <p:nvGraphicFramePr>
          <p:cNvPr id="8" name=""/>
          <p:cNvGraphicFramePr>
            <a:graphicFrameLocks noGrp="1"/>
          </p:cNvGraphicFramePr>
          <p:nvPr/>
        </p:nvGraphicFramePr>
        <p:xfrm>
          <a:off x="6017896" y="1943100"/>
          <a:ext cx="11508104" cy="5867400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1508104"/>
              </a:tblGrid>
              <a:tr h="58674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조종도 가능하고 </a:t>
                      </a:r>
                      <a:r>
                        <a:rPr xmlns:mc="http://schemas.openxmlformats.org/markup-compatibility/2006" xmlns:hp="http://schemas.haansoft.com/office/presentation/8.0" lang="EN-US" sz="3000" b="0" i="0" u="none" strike="noStrike" mc:Ignorable="hp" hp:hslEmbossed="0"/>
                        <a:t>RC</a:t>
                      </a: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카 스스로 자율 주행을 하며 </a:t>
                      </a:r>
                      <a:endParaRPr xmlns:mc="http://schemas.openxmlformats.org/markup-compatibility/2006" xmlns:hp="http://schemas.haansoft.com/office/presentation/8.0" sz="3000" b="0" i="0" u="none" strike="noStrike" mc:Ignorable="hp" hp:hslEmbossed="0"/>
                    </a:p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3000" b="0" i="0" u="none" strike="noStrike" mc:Ignorable="hp" hp:hslEmbossed="0"/>
                        <a:t>1) </a:t>
                      </a: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자연 재해로 인한 피해물로 인해 사람들을 구조할 때 </a:t>
                      </a:r>
                      <a:endParaRPr xmlns:mc="http://schemas.openxmlformats.org/markup-compatibility/2006" xmlns:hp="http://schemas.haansoft.com/office/presentation/8.0" sz="3000" b="0" i="0" u="none" strike="noStrike" mc:Ignorable="hp" hp:hslEmbossed="0"/>
                    </a:p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3000" b="0" i="0" u="none" strike="noStrike" mc:Ignorable="hp" hp:hslEmbossed="0"/>
                        <a:t>2) </a:t>
                      </a: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말벌집의 정확한 위치 확인 가능</a:t>
                      </a:r>
                      <a:endParaRPr xmlns:mc="http://schemas.openxmlformats.org/markup-compatibility/2006" xmlns:hp="http://schemas.haansoft.com/office/presentation/8.0" sz="3000" b="0" i="0" u="none" strike="noStrike" mc:Ignorable="hp" hp:hslEmbossed="0"/>
                    </a:p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3000" b="0" i="0" u="none" strike="noStrike" mc:Ignorable="hp" hp:hslEmbossed="0"/>
                        <a:t>3) </a:t>
                      </a: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자연에서의 촬영 혹은 관찰을 위해</a:t>
                      </a:r>
                      <a:endParaRPr xmlns:mc="http://schemas.openxmlformats.org/markup-compatibility/2006" xmlns:hp="http://schemas.haansoft.com/office/presentation/8.0" sz="3000" b="0" i="0" u="none" strike="noStrike" mc:Ignorable="hp" hp:hslEmbossed="0"/>
                    </a:p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xmlns:mc="http://schemas.openxmlformats.org/markup-compatibility/2006" xmlns:hp="http://schemas.haansoft.com/office/presentation/8.0" sz="3000" b="0" i="0" u="none" strike="noStrike" mc:Ignorable="hp" hp:hslEmbossed="0"/>
                    </a:p>
                    <a:p>
                      <a:pPr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3000" b="0" i="0" u="none" strike="noStrike" mc:Ignorable="hp" hp:hslEmbossed="0"/>
                        <a:t>등 여러 사람들이 직접적으로 관여하지 못하는 부분 까지 카메라 모듈로 사용자가 직접 블루투스를 이용해서 확인이 가능하다</a:t>
                      </a:r>
                      <a:r>
                        <a:rPr xmlns:mc="http://schemas.openxmlformats.org/markup-compatibility/2006" xmlns:hp="http://schemas.haansoft.com/office/presentation/8.0" lang="EN-US" sz="3000" b="0" i="0" u="none" strike="noStrike" mc:Ignorable="hp" hp:hslEmbossed="0"/>
                        <a:t>.</a:t>
                      </a:r>
                      <a:endParaRPr lang="ko-KR" altLang="en-US" sz="3000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065796"/>
            <a:ext cx="938646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</a:rPr>
              <a:t>Thank you</a:t>
            </a:r>
          </a:p>
          <a:p>
            <a:pPr>
              <a:lnSpc>
                <a:spcPts val="9600"/>
              </a:lnSpc>
            </a:pPr>
            <a:r>
              <a:rPr lang="en-US" sz="8000" spc="248">
                <a:solidFill>
                  <a:srgbClr val="333333"/>
                </a:solidFill>
                <a:latin typeface="Poppins Bold"/>
              </a:rPr>
              <a:t>for listening!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2811075" y="1071454"/>
            <a:ext cx="2161958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716182" y="2176246"/>
            <a:ext cx="16855636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74322" y="3733293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모터 드라이버 기본 구조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74322" y="6302294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핸드폰 연결 후 블루투스 참고형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74322" y="7586794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역할 분담 및 계획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81969" y="2448793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1969" y="3733293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1969" y="5017794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1969" y="6302294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1969" y="7586794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V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3580965" cy="10287000"/>
            <a:chOff x="0" y="0"/>
            <a:chExt cx="1370105" cy="3935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105" cy="3935885"/>
            </a:xfrm>
            <a:custGeom>
              <a:avLst/>
              <a:gdLst/>
              <a:ahLst/>
              <a:cxnLst/>
              <a:rect r="r" b="b" t="t" l="l"/>
              <a:pathLst>
                <a:path h="3935885" w="137010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82016"/>
            <a:ext cx="255226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>
                <a:solidFill>
                  <a:srgbClr val="333333"/>
                </a:solidFill>
                <a:ea typeface="Poppins Medium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4322" y="2447418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Rc카 재료 및 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4322" y="5019675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기본 회로도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826024" y="2755257"/>
            <a:ext cx="8092122" cy="7842002"/>
          </a:xfrm>
          <a:custGeom>
            <a:avLst/>
            <a:gdLst/>
            <a:ahLst/>
            <a:cxnLst/>
            <a:rect r="r" b="b" t="t" l="l"/>
            <a:pathLst>
              <a:path h="7842002" w="8092122">
                <a:moveTo>
                  <a:pt x="0" y="0"/>
                </a:moveTo>
                <a:lnTo>
                  <a:pt x="8092123" y="0"/>
                </a:lnTo>
                <a:lnTo>
                  <a:pt x="8092123" y="7842003"/>
                </a:lnTo>
                <a:lnTo>
                  <a:pt x="0" y="784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93076" y="1038225"/>
            <a:ext cx="105927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RC카 제작 시 재료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3885" y="1038225"/>
            <a:ext cx="5382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012" y="2631432"/>
            <a:ext cx="7812856" cy="606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1. RC 프레임 몸체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2. 보조바퀴 (2쌍)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3. RC카 DC기어모드모터 2개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4. 바퀴힐 2개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5. L293D MOTOR SHIELD OR L911OS SHIELD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6. 아두이노 우노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7. AAx4개 배터리 케이스 배터리 홀더 6V 아두이노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8. HC-06 BLUETHOOTH 모듈</a:t>
            </a: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84382" y="2133600"/>
            <a:ext cx="3830153" cy="3926294"/>
          </a:xfrm>
          <a:custGeom>
            <a:avLst/>
            <a:gdLst/>
            <a:ahLst/>
            <a:cxnLst/>
            <a:rect r="r" b="b" t="t" l="l"/>
            <a:pathLst>
              <a:path h="3926294" w="3830153">
                <a:moveTo>
                  <a:pt x="0" y="0"/>
                </a:moveTo>
                <a:lnTo>
                  <a:pt x="3830153" y="0"/>
                </a:lnTo>
                <a:lnTo>
                  <a:pt x="3830153" y="3926294"/>
                </a:lnTo>
                <a:lnTo>
                  <a:pt x="0" y="392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1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85832" y="2133600"/>
            <a:ext cx="6077959" cy="3848100"/>
          </a:xfrm>
          <a:custGeom>
            <a:avLst/>
            <a:gdLst/>
            <a:ahLst/>
            <a:cxnLst/>
            <a:rect r="r" b="b" t="t" l="l"/>
            <a:pathLst>
              <a:path h="3848100" w="6077959">
                <a:moveTo>
                  <a:pt x="0" y="0"/>
                </a:moveTo>
                <a:lnTo>
                  <a:pt x="6077959" y="0"/>
                </a:lnTo>
                <a:lnTo>
                  <a:pt x="6077959" y="3848100"/>
                </a:lnTo>
                <a:lnTo>
                  <a:pt x="0" y="3848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2431" y="6210300"/>
            <a:ext cx="4076700" cy="4076700"/>
          </a:xfrm>
          <a:custGeom>
            <a:avLst/>
            <a:gdLst/>
            <a:ahLst/>
            <a:cxnLst/>
            <a:rect r="r" b="b" t="t" l="l"/>
            <a:pathLst>
              <a:path h="4076700" w="4076700">
                <a:moveTo>
                  <a:pt x="0" y="0"/>
                </a:moveTo>
                <a:lnTo>
                  <a:pt x="4076700" y="0"/>
                </a:lnTo>
                <a:lnTo>
                  <a:pt x="4076700" y="4076700"/>
                </a:lnTo>
                <a:lnTo>
                  <a:pt x="0" y="40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012" y="2009775"/>
            <a:ext cx="992507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 1. </a:t>
            </a:r>
            <a:r>
              <a:rPr lang="en-US" sz="3000">
                <a:solidFill>
                  <a:srgbClr val="333333"/>
                </a:solidFill>
                <a:latin typeface="Poppins Medium"/>
              </a:rPr>
              <a:t>RC카 프레임 몸체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Medium"/>
              </a:rPr>
              <a:t>바퀴휠 2개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3076" y="1038225"/>
            <a:ext cx="105927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RC카 제작 시 재료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885" y="1038225"/>
            <a:ext cx="5382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009775"/>
            <a:ext cx="992507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2. 보조바퀴 (2쌍)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3012" y="6086475"/>
            <a:ext cx="478274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3. RC카 DC기어모드모터 2개</a:t>
            </a:r>
          </a:p>
          <a:p>
            <a:pPr>
              <a:lnSpc>
                <a:spcPts val="4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422349" y="1345243"/>
            <a:ext cx="5682250" cy="5682250"/>
          </a:xfrm>
          <a:custGeom>
            <a:avLst/>
            <a:gdLst/>
            <a:ahLst/>
            <a:cxnLst/>
            <a:rect r="r" b="b" t="t" l="l"/>
            <a:pathLst>
              <a:path h="5682250" w="5682250">
                <a:moveTo>
                  <a:pt x="0" y="0"/>
                </a:moveTo>
                <a:lnTo>
                  <a:pt x="5682250" y="0"/>
                </a:lnTo>
                <a:lnTo>
                  <a:pt x="5682250" y="5682250"/>
                </a:lnTo>
                <a:lnTo>
                  <a:pt x="0" y="5682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3668" y="6667500"/>
            <a:ext cx="5714088" cy="3617725"/>
          </a:xfrm>
          <a:custGeom>
            <a:avLst/>
            <a:gdLst/>
            <a:ahLst/>
            <a:cxnLst/>
            <a:rect r="r" b="b" t="t" l="l"/>
            <a:pathLst>
              <a:path h="3617725" w="5714088">
                <a:moveTo>
                  <a:pt x="0" y="0"/>
                </a:moveTo>
                <a:lnTo>
                  <a:pt x="5714088" y="0"/>
                </a:lnTo>
                <a:lnTo>
                  <a:pt x="5714088" y="3617725"/>
                </a:lnTo>
                <a:lnTo>
                  <a:pt x="0" y="361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85832" y="6667500"/>
            <a:ext cx="5687642" cy="4133020"/>
          </a:xfrm>
          <a:custGeom>
            <a:avLst/>
            <a:gdLst/>
            <a:ahLst/>
            <a:cxnLst/>
            <a:rect r="r" b="b" t="t" l="l"/>
            <a:pathLst>
              <a:path h="4133020" w="5687642">
                <a:moveTo>
                  <a:pt x="0" y="0"/>
                </a:moveTo>
                <a:lnTo>
                  <a:pt x="5687641" y="0"/>
                </a:lnTo>
                <a:lnTo>
                  <a:pt x="5687641" y="4133020"/>
                </a:lnTo>
                <a:lnTo>
                  <a:pt x="0" y="413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012" y="2009775"/>
            <a:ext cx="992507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5. L293D MOTOR SHIELD 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OR L911OS SHIELD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93076" y="1038225"/>
            <a:ext cx="105927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RC카 제작 시 재료 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3885" y="1038225"/>
            <a:ext cx="5382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08">
                <a:solidFill>
                  <a:srgbClr val="333333"/>
                </a:solidFill>
                <a:latin typeface="Poppins Medium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009775"/>
            <a:ext cx="992507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6. 아두이노 우노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93012" y="6086475"/>
            <a:ext cx="6162675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7. AAx4개 배터리 케이스 배터리 홀더 </a:t>
            </a:r>
          </a:p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6V 아두이노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086475"/>
            <a:ext cx="508754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8. HC-06 BLUETHOOTH 모듈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988742" y="2667112"/>
            <a:ext cx="4604346" cy="3543188"/>
          </a:xfrm>
          <a:custGeom>
            <a:avLst/>
            <a:gdLst/>
            <a:ahLst/>
            <a:cxnLst/>
            <a:rect r="r" b="b" t="t" l="l"/>
            <a:pathLst>
              <a:path h="3543188" w="4604346">
                <a:moveTo>
                  <a:pt x="0" y="0"/>
                </a:moveTo>
                <a:lnTo>
                  <a:pt x="4604346" y="0"/>
                </a:lnTo>
                <a:lnTo>
                  <a:pt x="4604346" y="3543188"/>
                </a:lnTo>
                <a:lnTo>
                  <a:pt x="0" y="354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4438" y="5528281"/>
            <a:ext cx="5762486" cy="5270055"/>
          </a:xfrm>
          <a:custGeom>
            <a:avLst/>
            <a:gdLst/>
            <a:ahLst/>
            <a:cxnLst/>
            <a:rect r="r" b="b" t="t" l="l"/>
            <a:pathLst>
              <a:path h="5270055" w="5762486">
                <a:moveTo>
                  <a:pt x="0" y="0"/>
                </a:moveTo>
                <a:lnTo>
                  <a:pt x="5762486" y="0"/>
                </a:lnTo>
                <a:lnTo>
                  <a:pt x="5762486" y="5270056"/>
                </a:lnTo>
                <a:lnTo>
                  <a:pt x="0" y="527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0387">
            <a:off x="15112978" y="2618436"/>
            <a:ext cx="3610338" cy="5309320"/>
          </a:xfrm>
          <a:custGeom>
            <a:avLst/>
            <a:gdLst/>
            <a:ahLst/>
            <a:cxnLst/>
            <a:rect r="r" b="b" t="t" l="l"/>
            <a:pathLst>
              <a:path h="5309320" w="3610338">
                <a:moveTo>
                  <a:pt x="0" y="0"/>
                </a:moveTo>
                <a:lnTo>
                  <a:pt x="3610338" y="0"/>
                </a:lnTo>
                <a:lnTo>
                  <a:pt x="3610338" y="5309320"/>
                </a:lnTo>
                <a:lnTo>
                  <a:pt x="0" y="530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1072933">
            <a:off x="12350946" y="2188589"/>
            <a:ext cx="1789198" cy="2659618"/>
          </a:xfrm>
          <a:custGeom>
            <a:avLst/>
            <a:gdLst/>
            <a:ahLst/>
            <a:cxnLst/>
            <a:rect r="r" b="b" t="t" l="l"/>
            <a:pathLst>
              <a:path h="2659618" w="1789198">
                <a:moveTo>
                  <a:pt x="0" y="0"/>
                </a:moveTo>
                <a:lnTo>
                  <a:pt x="1789198" y="0"/>
                </a:lnTo>
                <a:lnTo>
                  <a:pt x="1789198" y="2659618"/>
                </a:lnTo>
                <a:lnTo>
                  <a:pt x="0" y="2659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1571" y="450526"/>
            <a:ext cx="10417532" cy="9836474"/>
          </a:xfrm>
          <a:custGeom>
            <a:avLst/>
            <a:gdLst/>
            <a:ahLst/>
            <a:cxnLst/>
            <a:rect r="r" b="b" t="t" l="l"/>
            <a:pathLst>
              <a:path h="9836474" w="10417532">
                <a:moveTo>
                  <a:pt x="0" y="0"/>
                </a:moveTo>
                <a:lnTo>
                  <a:pt x="10417532" y="0"/>
                </a:lnTo>
                <a:lnTo>
                  <a:pt x="10417532" y="9836474"/>
                </a:lnTo>
                <a:lnTo>
                  <a:pt x="0" y="9836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18147" y="91344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Poppins Medium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3076" y="809625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모터 드라이버 기본 구조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393" y="80962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898712" y="3086100"/>
            <a:ext cx="6140404" cy="7200900"/>
          </a:xfrm>
          <a:custGeom>
            <a:avLst/>
            <a:gdLst/>
            <a:ahLst/>
            <a:cxnLst/>
            <a:rect r="r" b="b" t="t" l="l"/>
            <a:pathLst>
              <a:path h="7200900" w="6140404">
                <a:moveTo>
                  <a:pt x="0" y="0"/>
                </a:moveTo>
                <a:lnTo>
                  <a:pt x="6140404" y="0"/>
                </a:lnTo>
                <a:lnTo>
                  <a:pt x="614040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3885" y="626844"/>
            <a:ext cx="10524629" cy="9476359"/>
          </a:xfrm>
          <a:custGeom>
            <a:avLst/>
            <a:gdLst/>
            <a:ahLst/>
            <a:cxnLst/>
            <a:rect r="r" b="b" t="t" l="l"/>
            <a:pathLst>
              <a:path h="9476359" w="10524629">
                <a:moveTo>
                  <a:pt x="0" y="0"/>
                </a:moveTo>
                <a:lnTo>
                  <a:pt x="10524629" y="0"/>
                </a:lnTo>
                <a:lnTo>
                  <a:pt x="10524629" y="9476359"/>
                </a:lnTo>
                <a:lnTo>
                  <a:pt x="0" y="94763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25802" y="503019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기본 회로도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46005" y="503019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898712" y="3086100"/>
            <a:ext cx="6140404" cy="7200900"/>
          </a:xfrm>
          <a:custGeom>
            <a:avLst/>
            <a:gdLst/>
            <a:ahLst/>
            <a:cxnLst/>
            <a:rect r="r" b="b" t="t" l="l"/>
            <a:pathLst>
              <a:path h="7200900" w="6140404">
                <a:moveTo>
                  <a:pt x="0" y="0"/>
                </a:moveTo>
                <a:lnTo>
                  <a:pt x="6140404" y="0"/>
                </a:lnTo>
                <a:lnTo>
                  <a:pt x="614040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55444"/>
            <a:ext cx="12625802" cy="9087539"/>
          </a:xfrm>
          <a:custGeom>
            <a:avLst/>
            <a:gdLst/>
            <a:ahLst/>
            <a:cxnLst/>
            <a:rect r="r" b="b" t="t" l="l"/>
            <a:pathLst>
              <a:path h="9087539" w="12625802">
                <a:moveTo>
                  <a:pt x="0" y="0"/>
                </a:moveTo>
                <a:lnTo>
                  <a:pt x="12625802" y="0"/>
                </a:lnTo>
                <a:lnTo>
                  <a:pt x="12625802" y="9087539"/>
                </a:lnTo>
                <a:lnTo>
                  <a:pt x="0" y="908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7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64177" y="447675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기본 구성도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56205" y="503019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III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lnTo>
                    <a:pt x="0" y="0"/>
                  </a:lnTo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33690" y="2870118"/>
            <a:ext cx="3406820" cy="2781204"/>
          </a:xfrm>
          <a:custGeom>
            <a:avLst/>
            <a:gdLst/>
            <a:ahLst/>
            <a:cxnLst/>
            <a:rect r="r" b="b" t="t" l="l"/>
            <a:pathLst>
              <a:path h="2781204" w="3406820">
                <a:moveTo>
                  <a:pt x="0" y="0"/>
                </a:moveTo>
                <a:lnTo>
                  <a:pt x="3406819" y="0"/>
                </a:lnTo>
                <a:lnTo>
                  <a:pt x="3406819" y="2781204"/>
                </a:lnTo>
                <a:lnTo>
                  <a:pt x="0" y="278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7547" y="7175322"/>
            <a:ext cx="3123035" cy="3111678"/>
          </a:xfrm>
          <a:custGeom>
            <a:avLst/>
            <a:gdLst/>
            <a:ahLst/>
            <a:cxnLst/>
            <a:rect r="r" b="b" t="t" l="l"/>
            <a:pathLst>
              <a:path h="3111678" w="3123035">
                <a:moveTo>
                  <a:pt x="0" y="0"/>
                </a:moveTo>
                <a:lnTo>
                  <a:pt x="3123034" y="0"/>
                </a:lnTo>
                <a:lnTo>
                  <a:pt x="3123034" y="3111678"/>
                </a:lnTo>
                <a:lnTo>
                  <a:pt x="0" y="3111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5758" y="1390650"/>
            <a:ext cx="14122242" cy="8814679"/>
          </a:xfrm>
          <a:custGeom>
            <a:avLst/>
            <a:gdLst/>
            <a:ahLst/>
            <a:cxnLst/>
            <a:rect r="r" b="b" t="t" l="l"/>
            <a:pathLst>
              <a:path h="8814679" w="14122242">
                <a:moveTo>
                  <a:pt x="0" y="0"/>
                </a:moveTo>
                <a:lnTo>
                  <a:pt x="14122242" y="0"/>
                </a:lnTo>
                <a:lnTo>
                  <a:pt x="14122242" y="8814679"/>
                </a:lnTo>
                <a:lnTo>
                  <a:pt x="0" y="8814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9720" y="676275"/>
            <a:ext cx="848178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ea typeface="Poppins Light"/>
              </a:rPr>
              <a:t>핸드폰 연결 후 블루투스 참고형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393" y="676275"/>
            <a:ext cx="682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IV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221</ep:Words>
  <ep:PresentationFormat>On-screen Show (4:3)</ep:PresentationFormat>
  <ep:Paragraphs>60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hjin9</cp:lastModifiedBy>
  <dcterms:modified xsi:type="dcterms:W3CDTF">2023-09-18T04:35:13.208</dcterms:modified>
  <cp:revision>3</cp:revision>
  <dc:title>Tosca Green Blue Soft Grey Black Minimalist Thesis Research Study Presentation Template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